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69" r:id="rId2"/>
    <p:sldId id="274" r:id="rId3"/>
    <p:sldId id="270" r:id="rId4"/>
    <p:sldId id="273" r:id="rId5"/>
    <p:sldId id="271" r:id="rId6"/>
    <p:sldId id="272" r:id="rId7"/>
    <p:sldId id="256" r:id="rId8"/>
    <p:sldId id="257" r:id="rId9"/>
    <p:sldId id="261" r:id="rId10"/>
    <p:sldId id="276" r:id="rId11"/>
    <p:sldId id="277" r:id="rId12"/>
    <p:sldId id="262" r:id="rId13"/>
    <p:sldId id="259" r:id="rId14"/>
    <p:sldId id="263" r:id="rId15"/>
    <p:sldId id="258" r:id="rId16"/>
    <p:sldId id="265" r:id="rId17"/>
    <p:sldId id="267" r:id="rId18"/>
    <p:sldId id="268" r:id="rId19"/>
    <p:sldId id="275" r:id="rId20"/>
    <p:sldId id="260" r:id="rId21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74" autoAdjust="0"/>
    <p:restoredTop sz="94660"/>
  </p:normalViewPr>
  <p:slideViewPr>
    <p:cSldViewPr snapToGrid="0" snapToObjects="1" showGuides="1">
      <p:cViewPr varScale="1">
        <p:scale>
          <a:sx n="76" d="100"/>
          <a:sy n="76" d="100"/>
        </p:scale>
        <p:origin x="-1568" y="-96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CBB87-77F4-0245-9BE8-F960A009FC2A}" type="datetimeFigureOut">
              <a:rPr lang="de-DE" smtClean="0"/>
              <a:t>01.03.16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CFF45-117C-A44F-9181-EAD353FB15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0774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3882722" y="8687597"/>
            <a:ext cx="2975278" cy="45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15674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90000"/>
              </a:lnSpc>
            </a:pPr>
            <a:fld id="{826F341B-F401-7949-B879-5D1E64F7B81B}" type="slidenum">
              <a:rPr lang="en-GB" sz="1200">
                <a:solidFill>
                  <a:srgbClr val="000000"/>
                </a:solidFill>
                <a:latin typeface="Times New Roman" charset="0"/>
              </a:rPr>
              <a:pPr algn="r" eaLnBrk="1">
                <a:lnSpc>
                  <a:spcPct val="90000"/>
                </a:lnSpc>
              </a:pPr>
              <a:t>1</a:t>
            </a:fld>
            <a:endParaRPr lang="en-GB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934320" y="695472"/>
            <a:ext cx="4989361" cy="342954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548" tIns="43274" rIns="86548" bIns="43274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endParaRPr lang="de-DE"/>
          </a:p>
        </p:txBody>
      </p:sp>
      <p:sp>
        <p:nvSpPr>
          <p:cNvPr id="5124" name="Text Box 3"/>
          <p:cNvSpPr>
            <a:spLocks noGrp="1" noChangeArrowheads="1"/>
          </p:cNvSpPr>
          <p:nvPr>
            <p:ph type="body"/>
          </p:nvPr>
        </p:nvSpPr>
        <p:spPr>
          <a:xfrm>
            <a:off x="1060794" y="4349594"/>
            <a:ext cx="4737995" cy="35106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3882722" y="8687597"/>
            <a:ext cx="2975278" cy="45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15674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90000"/>
              </a:lnSpc>
            </a:pPr>
            <a:fld id="{C4959471-E441-014D-B6A6-7BFF443A403E}" type="slidenum">
              <a:rPr lang="en-GB" sz="1200">
                <a:solidFill>
                  <a:srgbClr val="000000"/>
                </a:solidFill>
                <a:latin typeface="Times New Roman" charset="0"/>
              </a:rPr>
              <a:pPr algn="r" eaLnBrk="1">
                <a:lnSpc>
                  <a:spcPct val="90000"/>
                </a:lnSpc>
              </a:pPr>
              <a:t>2</a:t>
            </a:fld>
            <a:endParaRPr lang="en-GB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934320" y="695472"/>
            <a:ext cx="4989361" cy="342954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548" tIns="43274" rIns="86548" bIns="43274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endParaRPr lang="de-DE"/>
          </a:p>
        </p:txBody>
      </p:sp>
      <p:sp>
        <p:nvSpPr>
          <p:cNvPr id="9220" name="Text Box 3"/>
          <p:cNvSpPr>
            <a:spLocks noGrp="1" noChangeArrowheads="1"/>
          </p:cNvSpPr>
          <p:nvPr>
            <p:ph type="body"/>
          </p:nvPr>
        </p:nvSpPr>
        <p:spPr>
          <a:xfrm>
            <a:off x="1060794" y="4349594"/>
            <a:ext cx="4737995" cy="35106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3882722" y="8687597"/>
            <a:ext cx="2975278" cy="45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15674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90000"/>
              </a:lnSpc>
            </a:pPr>
            <a:fld id="{04A18674-7AC7-934A-B202-7899AD90DE2F}" type="slidenum">
              <a:rPr lang="en-GB" sz="1200">
                <a:solidFill>
                  <a:srgbClr val="000000"/>
                </a:solidFill>
                <a:latin typeface="Times New Roman" charset="0"/>
              </a:rPr>
              <a:pPr algn="r" eaLnBrk="1">
                <a:lnSpc>
                  <a:spcPct val="90000"/>
                </a:lnSpc>
              </a:pPr>
              <a:t>3</a:t>
            </a:fld>
            <a:endParaRPr lang="en-GB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934320" y="695472"/>
            <a:ext cx="4989361" cy="342954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548" tIns="43274" rIns="86548" bIns="43274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endParaRPr lang="de-DE"/>
          </a:p>
        </p:txBody>
      </p:sp>
      <p:sp>
        <p:nvSpPr>
          <p:cNvPr id="21508" name="Text Box 3"/>
          <p:cNvSpPr>
            <a:spLocks noGrp="1" noChangeArrowheads="1"/>
          </p:cNvSpPr>
          <p:nvPr>
            <p:ph type="body"/>
          </p:nvPr>
        </p:nvSpPr>
        <p:spPr>
          <a:xfrm>
            <a:off x="1060794" y="4349594"/>
            <a:ext cx="4737995" cy="35106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3882722" y="8687597"/>
            <a:ext cx="2975278" cy="45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15674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90000"/>
              </a:lnSpc>
            </a:pPr>
            <a:fld id="{44EB225B-7FF4-9C4C-A295-0DC6258C32DD}" type="slidenum">
              <a:rPr lang="en-GB" sz="1200">
                <a:solidFill>
                  <a:srgbClr val="000000"/>
                </a:solidFill>
                <a:latin typeface="Times New Roman" charset="0"/>
              </a:rPr>
              <a:pPr algn="r" eaLnBrk="1">
                <a:lnSpc>
                  <a:spcPct val="90000"/>
                </a:lnSpc>
              </a:pPr>
              <a:t>4</a:t>
            </a:fld>
            <a:endParaRPr lang="en-GB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934320" y="695472"/>
            <a:ext cx="4989361" cy="342954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548" tIns="43274" rIns="86548" bIns="43274" anchor="ctr"/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endParaRPr lang="de-DE"/>
          </a:p>
        </p:txBody>
      </p:sp>
      <p:sp>
        <p:nvSpPr>
          <p:cNvPr id="25604" name="Text Box 3"/>
          <p:cNvSpPr>
            <a:spLocks noGrp="1" noChangeArrowheads="1"/>
          </p:cNvSpPr>
          <p:nvPr>
            <p:ph type="body"/>
          </p:nvPr>
        </p:nvSpPr>
        <p:spPr>
          <a:xfrm>
            <a:off x="1060794" y="4349594"/>
            <a:ext cx="4737995" cy="35106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CA34-03FF-964B-A8AB-44FC74E60397}" type="datetimeFigureOut">
              <a:rPr lang="de-DE" smtClean="0"/>
              <a:t>01.03.16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A486-E4E3-A849-878C-9AF1ECAFC6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730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CA34-03FF-964B-A8AB-44FC74E60397}" type="datetimeFigureOut">
              <a:rPr lang="de-DE" smtClean="0"/>
              <a:t>01.03.16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A486-E4E3-A849-878C-9AF1ECAFC6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360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CA34-03FF-964B-A8AB-44FC74E60397}" type="datetimeFigureOut">
              <a:rPr lang="de-DE" smtClean="0"/>
              <a:t>01.03.16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A486-E4E3-A849-878C-9AF1ECAFC6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044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2480" y="504053"/>
            <a:ext cx="7803360" cy="11406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74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CA34-03FF-964B-A8AB-44FC74E60397}" type="datetimeFigureOut">
              <a:rPr lang="de-DE" smtClean="0"/>
              <a:t>01.03.16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A486-E4E3-A849-878C-9AF1ECAFC6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53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CA34-03FF-964B-A8AB-44FC74E60397}" type="datetimeFigureOut">
              <a:rPr lang="de-DE" smtClean="0"/>
              <a:t>01.03.16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A486-E4E3-A849-878C-9AF1ECAFC6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314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CA34-03FF-964B-A8AB-44FC74E60397}" type="datetimeFigureOut">
              <a:rPr lang="de-DE" smtClean="0"/>
              <a:t>01.03.16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A486-E4E3-A849-878C-9AF1ECAFC6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701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CA34-03FF-964B-A8AB-44FC74E60397}" type="datetimeFigureOut">
              <a:rPr lang="de-DE" smtClean="0"/>
              <a:t>01.03.16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A486-E4E3-A849-878C-9AF1ECAFC6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281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CA34-03FF-964B-A8AB-44FC74E60397}" type="datetimeFigureOut">
              <a:rPr lang="de-DE" smtClean="0"/>
              <a:t>01.03.16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A486-E4E3-A849-878C-9AF1ECAFC6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979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CA34-03FF-964B-A8AB-44FC74E60397}" type="datetimeFigureOut">
              <a:rPr lang="de-DE" smtClean="0"/>
              <a:t>01.03.16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A486-E4E3-A849-878C-9AF1ECAFC6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058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CA34-03FF-964B-A8AB-44FC74E60397}" type="datetimeFigureOut">
              <a:rPr lang="de-DE" smtClean="0"/>
              <a:t>01.03.16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A486-E4E3-A849-878C-9AF1ECAFC6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667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CA34-03FF-964B-A8AB-44FC74E60397}" type="datetimeFigureOut">
              <a:rPr lang="de-DE" smtClean="0"/>
              <a:t>01.03.16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A486-E4E3-A849-878C-9AF1ECAFC6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566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ACA34-03FF-964B-A8AB-44FC74E60397}" type="datetimeFigureOut">
              <a:rPr lang="de-DE" smtClean="0"/>
              <a:t>01.03.16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5A486-E4E3-A849-878C-9AF1ECAFC6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422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-Dokument3.docx"/><Relationship Id="rId4" Type="http://schemas.openxmlformats.org/officeDocument/2006/relationships/image" Target="../media/image22.png"/><Relationship Id="rId5" Type="http://schemas.openxmlformats.org/officeDocument/2006/relationships/image" Target="../media/image13.jpeg"/><Relationship Id="rId6" Type="http://schemas.openxmlformats.org/officeDocument/2006/relationships/image" Target="../media/image2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g"/><Relationship Id="rId5" Type="http://schemas.openxmlformats.org/officeDocument/2006/relationships/image" Target="../media/image28.png"/><Relationship Id="rId6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moocit.de/index.php?title=MOOCit%23Was_ist_P4P_MOOCit.3F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-Dokument1.docx"/><Relationship Id="rId4" Type="http://schemas.openxmlformats.org/officeDocument/2006/relationships/image" Target="../media/image8.png"/><Relationship Id="rId5" Type="http://schemas.openxmlformats.org/officeDocument/2006/relationships/image" Target="../media/image9.gi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-Dokument2.docx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456480" y="1860676"/>
            <a:ext cx="8229600" cy="437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65311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>
              <a:lnSpc>
                <a:spcPct val="87000"/>
              </a:lnSpc>
            </a:pPr>
            <a:r>
              <a:rPr lang="en-GB" sz="4000" b="1" dirty="0">
                <a:solidFill>
                  <a:schemeClr val="tx1"/>
                </a:solidFill>
              </a:rPr>
              <a:t>Fair-Image </a:t>
            </a:r>
          </a:p>
          <a:p>
            <a:pPr algn="ctr" eaLnBrk="1">
              <a:lnSpc>
                <a:spcPct val="87000"/>
              </a:lnSpc>
            </a:pPr>
            <a:endParaRPr lang="en-GB" sz="1800" b="1" dirty="0">
              <a:solidFill>
                <a:schemeClr val="tx1"/>
              </a:solidFill>
            </a:endParaRPr>
          </a:p>
          <a:p>
            <a:pPr algn="ctr" eaLnBrk="1">
              <a:lnSpc>
                <a:spcPct val="87000"/>
              </a:lnSpc>
            </a:pPr>
            <a:endParaRPr lang="en-GB" sz="1800" b="1" dirty="0">
              <a:solidFill>
                <a:schemeClr val="tx1"/>
              </a:solidFill>
            </a:endParaRPr>
          </a:p>
          <a:p>
            <a:pPr algn="ctr" eaLnBrk="1">
              <a:lnSpc>
                <a:spcPct val="87000"/>
              </a:lnSpc>
            </a:pPr>
            <a:r>
              <a:rPr lang="en-GB" sz="2500" dirty="0" err="1">
                <a:solidFill>
                  <a:schemeClr val="tx1"/>
                </a:solidFill>
              </a:rPr>
              <a:t>Schülerfirma</a:t>
            </a:r>
            <a:r>
              <a:rPr lang="en-GB" sz="2500" dirty="0">
                <a:solidFill>
                  <a:schemeClr val="tx1"/>
                </a:solidFill>
              </a:rPr>
              <a:t> der </a:t>
            </a:r>
            <a:r>
              <a:rPr lang="en-GB" sz="2500" dirty="0" err="1">
                <a:solidFill>
                  <a:schemeClr val="tx1"/>
                </a:solidFill>
              </a:rPr>
              <a:t>Gewerbeschule</a:t>
            </a:r>
            <a:r>
              <a:rPr lang="en-GB" sz="2500" dirty="0">
                <a:solidFill>
                  <a:schemeClr val="tx1"/>
                </a:solidFill>
              </a:rPr>
              <a:t> </a:t>
            </a:r>
            <a:r>
              <a:rPr lang="en-GB" sz="2500" dirty="0" err="1">
                <a:solidFill>
                  <a:schemeClr val="tx1"/>
                </a:solidFill>
              </a:rPr>
              <a:t>Lörrach</a:t>
            </a:r>
            <a:endParaRPr lang="en-GB" sz="2500" dirty="0">
              <a:solidFill>
                <a:schemeClr val="tx1"/>
              </a:solidFill>
            </a:endParaRPr>
          </a:p>
        </p:txBody>
      </p:sp>
      <p:pic>
        <p:nvPicPr>
          <p:cNvPr id="4098" name="Bild 4" descr="fair-image 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0721" y="750320"/>
            <a:ext cx="2293920" cy="262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76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049050" y="2391214"/>
            <a:ext cx="4932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dirty="0" smtClean="0">
                <a:solidFill>
                  <a:srgbClr val="376092"/>
                </a:solidFill>
              </a:rPr>
              <a:t>Bücher werden zu MOOCs</a:t>
            </a:r>
          </a:p>
        </p:txBody>
      </p:sp>
      <p:pic>
        <p:nvPicPr>
          <p:cNvPr id="4" name="Bild 3" descr="MOOC it! flye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167" y="472844"/>
            <a:ext cx="1672167" cy="42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hteck 4"/>
          <p:cNvSpPr/>
          <p:nvPr/>
        </p:nvSpPr>
        <p:spPr>
          <a:xfrm>
            <a:off x="2824681" y="2893423"/>
            <a:ext cx="386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558ED5"/>
                </a:solidFill>
                <a:latin typeface="Wingdings"/>
                <a:ea typeface="Wingdings"/>
                <a:cs typeface="Wingdings"/>
              </a:rPr>
              <a:t></a:t>
            </a:r>
            <a:endParaRPr lang="de-DE" dirty="0">
              <a:solidFill>
                <a:srgbClr val="558ED5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520365" y="2891799"/>
            <a:ext cx="386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558ED5"/>
                </a:solidFill>
                <a:latin typeface="Wingdings"/>
                <a:ea typeface="Wingdings"/>
                <a:cs typeface="Wingdings"/>
              </a:rPr>
              <a:t></a:t>
            </a:r>
            <a:endParaRPr lang="de-DE" dirty="0">
              <a:solidFill>
                <a:srgbClr val="558ED5"/>
              </a:solidFill>
            </a:endParaRP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7394" y="3625819"/>
            <a:ext cx="1942281" cy="1942281"/>
          </a:xfrm>
          <a:prstGeom prst="rect">
            <a:avLst/>
          </a:prstGeom>
        </p:spPr>
      </p:pic>
      <p:pic>
        <p:nvPicPr>
          <p:cNvPr id="8" name="Bild 7" descr="G + 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855" y="3625819"/>
            <a:ext cx="1086826" cy="178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5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019172" y="2247092"/>
            <a:ext cx="4932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dirty="0" smtClean="0">
                <a:solidFill>
                  <a:srgbClr val="376092"/>
                </a:solidFill>
              </a:rPr>
              <a:t>Online-Projekte werden als </a:t>
            </a:r>
          </a:p>
          <a:p>
            <a:pPr lvl="0" algn="ctr"/>
            <a:r>
              <a:rPr lang="de-DE" dirty="0" smtClean="0">
                <a:solidFill>
                  <a:srgbClr val="376092"/>
                </a:solidFill>
              </a:rPr>
              <a:t>MOOCs umgesetzt</a:t>
            </a:r>
          </a:p>
        </p:txBody>
      </p:sp>
      <p:pic>
        <p:nvPicPr>
          <p:cNvPr id="4" name="Bild 3" descr="MOOC it! flye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167" y="472844"/>
            <a:ext cx="1672167" cy="42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hteck 4"/>
          <p:cNvSpPr/>
          <p:nvPr/>
        </p:nvSpPr>
        <p:spPr>
          <a:xfrm>
            <a:off x="2824681" y="2893423"/>
            <a:ext cx="386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558ED5"/>
                </a:solidFill>
                <a:latin typeface="Wingdings"/>
                <a:ea typeface="Wingdings"/>
                <a:cs typeface="Wingdings"/>
              </a:rPr>
              <a:t></a:t>
            </a:r>
            <a:endParaRPr lang="de-DE" dirty="0">
              <a:solidFill>
                <a:srgbClr val="558ED5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520365" y="2891799"/>
            <a:ext cx="386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558ED5"/>
                </a:solidFill>
                <a:latin typeface="Wingdings"/>
                <a:ea typeface="Wingdings"/>
                <a:cs typeface="Wingdings"/>
              </a:rPr>
              <a:t></a:t>
            </a:r>
            <a:endParaRPr lang="de-DE" dirty="0">
              <a:solidFill>
                <a:srgbClr val="558ED5"/>
              </a:solidFill>
            </a:endParaRP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974" y="3543756"/>
            <a:ext cx="2014835" cy="2014835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5502" y="3543756"/>
            <a:ext cx="4049526" cy="202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3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995764" y="2391214"/>
            <a:ext cx="50858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dirty="0" smtClean="0">
                <a:solidFill>
                  <a:srgbClr val="376092"/>
                </a:solidFill>
              </a:rPr>
              <a:t>MOOCs für Asylbewerber</a:t>
            </a:r>
          </a:p>
          <a:p>
            <a:pPr marL="285750" lvl="0" indent="-285750">
              <a:buFont typeface="Arial"/>
              <a:buChar char="•"/>
            </a:pPr>
            <a:r>
              <a:rPr lang="de-DE" dirty="0" smtClean="0">
                <a:solidFill>
                  <a:srgbClr val="595959"/>
                </a:solidFill>
              </a:rPr>
              <a:t>Gewerbeschule: VAB KF für VAB O  </a:t>
            </a:r>
          </a:p>
          <a:p>
            <a:pPr marL="285750" lvl="0" indent="-285750">
              <a:buFont typeface="Arial"/>
              <a:buChar char="•"/>
            </a:pPr>
            <a:r>
              <a:rPr lang="de-DE" dirty="0" smtClean="0">
                <a:solidFill>
                  <a:srgbClr val="595959"/>
                </a:solidFill>
              </a:rPr>
              <a:t>Schüler: </a:t>
            </a:r>
            <a:r>
              <a:rPr lang="de-DE" dirty="0" smtClean="0">
                <a:solidFill>
                  <a:srgbClr val="376092"/>
                </a:solidFill>
              </a:rPr>
              <a:t>„Wie ein Buch, nur besser.“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>
                <a:solidFill>
                  <a:srgbClr val="595959"/>
                </a:solidFill>
              </a:rPr>
              <a:t>Individuelles Lernen: Videos!</a:t>
            </a:r>
            <a:br>
              <a:rPr lang="de-DE" dirty="0" smtClean="0">
                <a:solidFill>
                  <a:srgbClr val="595959"/>
                </a:solidFill>
              </a:rPr>
            </a:br>
            <a:r>
              <a:rPr lang="de-DE" dirty="0" smtClean="0">
                <a:solidFill>
                  <a:srgbClr val="376092"/>
                </a:solidFill>
              </a:rPr>
              <a:t>„Lehrer kann man nicht zurückspulen.“</a:t>
            </a:r>
            <a:endParaRPr lang="de-DE" dirty="0" smtClean="0">
              <a:solidFill>
                <a:srgbClr val="595959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de-DE" dirty="0" smtClean="0">
                <a:solidFill>
                  <a:srgbClr val="595959"/>
                </a:solidFill>
              </a:rPr>
              <a:t>Beliebte MOOCs: Songs, Literatur, Deutschkurs Lernmaterialien, Filme (z.B. Der </a:t>
            </a:r>
            <a:r>
              <a:rPr lang="de-DE" dirty="0" smtClean="0"/>
              <a:t>Schwarz</a:t>
            </a:r>
            <a:r>
              <a:rPr lang="de-DE" dirty="0" smtClean="0">
                <a:solidFill>
                  <a:srgbClr val="595959"/>
                </a:solidFill>
              </a:rPr>
              <a:t>fahrer) ...</a:t>
            </a:r>
            <a:endParaRPr lang="de-DE" dirty="0" smtClean="0">
              <a:solidFill>
                <a:srgbClr val="595959"/>
              </a:solidFill>
              <a:effectLst/>
            </a:endParaRPr>
          </a:p>
        </p:txBody>
      </p:sp>
      <p:pic>
        <p:nvPicPr>
          <p:cNvPr id="4" name="Bild 3" descr="MOOC it! flye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167" y="472844"/>
            <a:ext cx="1672167" cy="42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Bild 2" descr="Deutsch-MOOCs-Asylbewerb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929" y="1217662"/>
            <a:ext cx="1721798" cy="172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4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995764" y="2391214"/>
            <a:ext cx="450992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dirty="0" smtClean="0">
                <a:solidFill>
                  <a:srgbClr val="376092"/>
                </a:solidFill>
              </a:rPr>
              <a:t>Wie funktioniert </a:t>
            </a:r>
            <a:r>
              <a:rPr lang="de-DE" dirty="0" err="1" smtClean="0">
                <a:solidFill>
                  <a:srgbClr val="376092"/>
                </a:solidFill>
              </a:rPr>
              <a:t>MOOCit</a:t>
            </a:r>
            <a:r>
              <a:rPr lang="de-DE" dirty="0" smtClean="0">
                <a:solidFill>
                  <a:srgbClr val="376092"/>
                </a:solidFill>
              </a:rPr>
              <a:t>?</a:t>
            </a:r>
          </a:p>
          <a:p>
            <a:pPr marL="285750" lvl="0" indent="-285750">
              <a:buFont typeface="Arial"/>
              <a:buChar char="•"/>
            </a:pPr>
            <a:r>
              <a:rPr lang="de-DE" dirty="0" smtClean="0">
                <a:solidFill>
                  <a:srgbClr val="595959"/>
                </a:solidFill>
              </a:rPr>
              <a:t>MOOC zum </a:t>
            </a:r>
            <a:r>
              <a:rPr lang="de-DE" dirty="0" err="1" smtClean="0">
                <a:solidFill>
                  <a:srgbClr val="595959"/>
                </a:solidFill>
              </a:rPr>
              <a:t>MOOCen</a:t>
            </a:r>
            <a:endParaRPr lang="de-DE" dirty="0" smtClean="0">
              <a:solidFill>
                <a:srgbClr val="595959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de-DE" dirty="0" smtClean="0">
                <a:solidFill>
                  <a:srgbClr val="595959"/>
                </a:solidFill>
              </a:rPr>
              <a:t>MOOC</a:t>
            </a:r>
            <a:r>
              <a:rPr lang="de-DE" dirty="0">
                <a:solidFill>
                  <a:srgbClr val="595959"/>
                </a:solidFill>
              </a:rPr>
              <a:t>-Vorlage kopieren</a:t>
            </a:r>
          </a:p>
          <a:p>
            <a:pPr marL="285750" lvl="0" indent="-285750">
              <a:buFont typeface="Arial"/>
              <a:buChar char="•"/>
            </a:pPr>
            <a:r>
              <a:rPr lang="de-DE" dirty="0">
                <a:solidFill>
                  <a:srgbClr val="595959"/>
                </a:solidFill>
              </a:rPr>
              <a:t>Videos einbetten</a:t>
            </a:r>
          </a:p>
          <a:p>
            <a:pPr marL="285750" lvl="0" indent="-285750">
              <a:buFont typeface="Arial"/>
              <a:buChar char="•"/>
            </a:pPr>
            <a:r>
              <a:rPr lang="de-DE" dirty="0">
                <a:solidFill>
                  <a:srgbClr val="595959"/>
                </a:solidFill>
              </a:rPr>
              <a:t>Interaktive Aufgaben erstellen </a:t>
            </a:r>
            <a:br>
              <a:rPr lang="de-DE" dirty="0">
                <a:solidFill>
                  <a:srgbClr val="595959"/>
                </a:solidFill>
              </a:rPr>
            </a:br>
            <a:r>
              <a:rPr lang="de-DE" i="1" dirty="0">
                <a:solidFill>
                  <a:srgbClr val="376092"/>
                </a:solidFill>
              </a:rPr>
              <a:t>Keine </a:t>
            </a:r>
            <a:r>
              <a:rPr lang="de-DE" i="1" dirty="0" smtClean="0">
                <a:solidFill>
                  <a:srgbClr val="376092"/>
                </a:solidFill>
              </a:rPr>
              <a:t>Programmierkenntnisse erforderlich!</a:t>
            </a:r>
            <a:endParaRPr lang="de-DE" dirty="0">
              <a:solidFill>
                <a:srgbClr val="376092"/>
              </a:solidFill>
            </a:endParaRPr>
          </a:p>
        </p:txBody>
      </p:sp>
      <p:pic>
        <p:nvPicPr>
          <p:cNvPr id="4" name="Bild 3" descr="MOOC it! flye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167" y="472844"/>
            <a:ext cx="1672167" cy="42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Bild 2" descr="Wie_funktioniert_MOOCi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167" y="1130866"/>
            <a:ext cx="1762106" cy="1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3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995764" y="1900157"/>
            <a:ext cx="54131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dirty="0" err="1" smtClean="0">
                <a:solidFill>
                  <a:srgbClr val="376092"/>
                </a:solidFill>
              </a:rPr>
              <a:t>MOOCit</a:t>
            </a:r>
            <a:r>
              <a:rPr lang="de-DE" dirty="0" smtClean="0">
                <a:solidFill>
                  <a:srgbClr val="376092"/>
                </a:solidFill>
              </a:rPr>
              <a:t> Konzept</a:t>
            </a:r>
          </a:p>
          <a:p>
            <a:pPr marL="285750" lvl="0" indent="-285750">
              <a:buFont typeface="Arial"/>
              <a:buChar char="•"/>
            </a:pPr>
            <a:r>
              <a:rPr lang="de-DE" dirty="0" err="1" smtClean="0">
                <a:solidFill>
                  <a:srgbClr val="595959"/>
                </a:solidFill>
              </a:rPr>
              <a:t>Flipped</a:t>
            </a:r>
            <a:r>
              <a:rPr lang="de-DE" dirty="0" smtClean="0">
                <a:solidFill>
                  <a:srgbClr val="595959"/>
                </a:solidFill>
              </a:rPr>
              <a:t> </a:t>
            </a:r>
            <a:r>
              <a:rPr lang="de-DE" dirty="0" err="1" smtClean="0">
                <a:solidFill>
                  <a:srgbClr val="595959"/>
                </a:solidFill>
              </a:rPr>
              <a:t>Classroom</a:t>
            </a:r>
            <a:r>
              <a:rPr lang="de-DE" dirty="0" smtClean="0">
                <a:solidFill>
                  <a:srgbClr val="595959"/>
                </a:solidFill>
              </a:rPr>
              <a:t> / </a:t>
            </a:r>
            <a:r>
              <a:rPr lang="de-DE" dirty="0" err="1" smtClean="0">
                <a:solidFill>
                  <a:srgbClr val="595959"/>
                </a:solidFill>
              </a:rPr>
              <a:t>Blended</a:t>
            </a:r>
            <a:r>
              <a:rPr lang="de-DE" dirty="0" smtClean="0">
                <a:solidFill>
                  <a:srgbClr val="595959"/>
                </a:solidFill>
              </a:rPr>
              <a:t> Learning</a:t>
            </a:r>
            <a:r>
              <a:rPr lang="de-DE" dirty="0" smtClean="0">
                <a:solidFill>
                  <a:srgbClr val="595959"/>
                </a:solidFill>
                <a:effectLst/>
              </a:rPr>
              <a:t> </a:t>
            </a:r>
            <a:br>
              <a:rPr lang="de-DE" dirty="0" smtClean="0">
                <a:solidFill>
                  <a:srgbClr val="595959"/>
                </a:solidFill>
                <a:effectLst/>
              </a:rPr>
            </a:br>
            <a:r>
              <a:rPr lang="de-DE" dirty="0">
                <a:solidFill>
                  <a:srgbClr val="595959"/>
                </a:solidFill>
                <a:sym typeface="Wingdings"/>
              </a:rPr>
              <a:t>Online </a:t>
            </a:r>
            <a:r>
              <a:rPr lang="de-DE" sz="1200" dirty="0">
                <a:solidFill>
                  <a:srgbClr val="558ED5"/>
                </a:solidFill>
                <a:latin typeface="Wingdings"/>
                <a:ea typeface="Wingdings"/>
                <a:cs typeface="Wingdings"/>
                <a:sym typeface="Wingdings"/>
              </a:rPr>
              <a:t></a:t>
            </a:r>
            <a:r>
              <a:rPr lang="de-DE" sz="1200" dirty="0">
                <a:solidFill>
                  <a:srgbClr val="558ED5"/>
                </a:solidFill>
                <a:sym typeface="Wingdings"/>
              </a:rPr>
              <a:t> </a:t>
            </a:r>
            <a:r>
              <a:rPr lang="de-DE" dirty="0" smtClean="0">
                <a:solidFill>
                  <a:srgbClr val="595959"/>
                </a:solidFill>
                <a:sym typeface="Wingdings"/>
              </a:rPr>
              <a:t>Präsenzveranstaltung</a:t>
            </a:r>
            <a:endParaRPr lang="de-DE" dirty="0" smtClean="0">
              <a:solidFill>
                <a:srgbClr val="595959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de-DE" dirty="0" smtClean="0">
                <a:solidFill>
                  <a:srgbClr val="595959"/>
                </a:solidFill>
              </a:rPr>
              <a:t>Neuer </a:t>
            </a:r>
            <a:r>
              <a:rPr lang="de-DE" dirty="0">
                <a:solidFill>
                  <a:srgbClr val="595959"/>
                </a:solidFill>
              </a:rPr>
              <a:t>Bildungsplan </a:t>
            </a:r>
            <a:r>
              <a:rPr lang="de-DE" dirty="0" smtClean="0">
                <a:solidFill>
                  <a:srgbClr val="595959"/>
                </a:solidFill>
              </a:rPr>
              <a:t>2016</a:t>
            </a:r>
          </a:p>
          <a:p>
            <a:pPr marL="285750" lvl="0" indent="-285750">
              <a:buFont typeface="Arial"/>
              <a:buChar char="•"/>
            </a:pPr>
            <a:r>
              <a:rPr lang="de-DE" dirty="0" smtClean="0">
                <a:solidFill>
                  <a:srgbClr val="595959"/>
                </a:solidFill>
              </a:rPr>
              <a:t>Individuelles, differenziertes Lernen</a:t>
            </a:r>
          </a:p>
          <a:p>
            <a:pPr marL="285750" lvl="0" indent="-285750">
              <a:buFont typeface="Arial"/>
              <a:buChar char="•"/>
            </a:pPr>
            <a:r>
              <a:rPr lang="de-DE" dirty="0" smtClean="0">
                <a:solidFill>
                  <a:srgbClr val="595959"/>
                </a:solidFill>
              </a:rPr>
              <a:t>Motivation durch Öffentlichkeit </a:t>
            </a:r>
            <a:r>
              <a:rPr lang="de-DE" sz="1200" dirty="0" smtClean="0">
                <a:solidFill>
                  <a:srgbClr val="558ED5"/>
                </a:solidFill>
                <a:latin typeface="Wingdings"/>
                <a:ea typeface="Wingdings"/>
                <a:cs typeface="Wingdings"/>
                <a:sym typeface="Wingdings"/>
              </a:rPr>
              <a:t></a:t>
            </a:r>
            <a:r>
              <a:rPr lang="de-DE" sz="1200" dirty="0">
                <a:solidFill>
                  <a:srgbClr val="558ED5"/>
                </a:solidFill>
                <a:sym typeface="Wingdings"/>
              </a:rPr>
              <a:t> </a:t>
            </a:r>
            <a:r>
              <a:rPr lang="de-DE" dirty="0" smtClean="0">
                <a:solidFill>
                  <a:srgbClr val="595959"/>
                </a:solidFill>
                <a:sym typeface="Wingdings"/>
              </a:rPr>
              <a:t>Intranet</a:t>
            </a:r>
          </a:p>
          <a:p>
            <a:pPr lvl="0"/>
            <a:endParaRPr lang="de-DE" dirty="0" smtClean="0">
              <a:solidFill>
                <a:srgbClr val="595959"/>
              </a:solidFill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370178"/>
              </p:ext>
            </p:extLst>
          </p:nvPr>
        </p:nvGraphicFramePr>
        <p:xfrm>
          <a:off x="354058" y="4523851"/>
          <a:ext cx="8435884" cy="1906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Dokument" r:id="rId3" imgW="6350000" imgH="1435100" progId="Word.Document.12">
                  <p:embed/>
                </p:oleObj>
              </mc:Choice>
              <mc:Fallback>
                <p:oleObj name="Dokument" r:id="rId3" imgW="6350000" imgH="1435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4058" y="4523851"/>
                        <a:ext cx="8435884" cy="1906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Bild 6" descr="MOOC it! flyer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167" y="472844"/>
            <a:ext cx="1672167" cy="42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feld 2"/>
          <p:cNvSpPr txBox="1"/>
          <p:nvPr/>
        </p:nvSpPr>
        <p:spPr>
          <a:xfrm>
            <a:off x="2995764" y="5514820"/>
            <a:ext cx="994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de-DE" sz="2800" dirty="0" smtClean="0">
                <a:solidFill>
                  <a:srgbClr val="FF0000"/>
                </a:solidFill>
              </a:rPr>
              <a:t> </a:t>
            </a:r>
            <a:endParaRPr lang="de-DE" sz="2800" dirty="0">
              <a:solidFill>
                <a:srgbClr val="FF0000"/>
              </a:solidFill>
            </a:endParaRPr>
          </a:p>
        </p:txBody>
      </p:sp>
      <p:pic>
        <p:nvPicPr>
          <p:cNvPr id="4" name="Bild 3" descr="Das_MOOCit_Konzept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167" y="1093335"/>
            <a:ext cx="1721797" cy="172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3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995764" y="2255750"/>
            <a:ext cx="4509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dirty="0" smtClean="0">
                <a:solidFill>
                  <a:srgbClr val="376092"/>
                </a:solidFill>
              </a:rPr>
              <a:t>Anerkennung für Online-Arbeiten?</a:t>
            </a:r>
          </a:p>
          <a:p>
            <a:pPr marL="285750" lvl="0" indent="-285750">
              <a:buFont typeface="Arial"/>
              <a:buChar char="•"/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Zertifikat der Gewerbeschule </a:t>
            </a:r>
          </a:p>
          <a:p>
            <a:pPr marL="285750" lvl="0" indent="-285750">
              <a:buFont typeface="Arial"/>
              <a:buChar char="•"/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Zusatz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-Note </a:t>
            </a:r>
            <a:endParaRPr lang="de-DE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MOOCit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Wettbewerb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Bild 4" descr="MOOC it! flye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167" y="472844"/>
            <a:ext cx="1672167" cy="42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Bild 2" descr="MOOC-Wettbewer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167" y="1199894"/>
            <a:ext cx="1672167" cy="836084"/>
          </a:xfrm>
          <a:prstGeom prst="rect">
            <a:avLst/>
          </a:prstGeom>
        </p:spPr>
      </p:pic>
      <p:pic>
        <p:nvPicPr>
          <p:cNvPr id="6" name="Bild 5" descr="Zertifikat-Stempel-MOOCi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167" y="2035978"/>
            <a:ext cx="1744344" cy="174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7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Joblin:Users:joblin:Documents:MOOCit:0 MOOCit Abbildungen:0 MOOCit-Knöpfe:MOOCit.jpg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3959" y="2846323"/>
            <a:ext cx="2311104" cy="1386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 5" descr="PH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212" y="858144"/>
            <a:ext cx="4241418" cy="926932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4065049" y="4678038"/>
            <a:ext cx="390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/>
                <a:ea typeface="Wingdings"/>
                <a:cs typeface="Wingdings"/>
              </a:rPr>
              <a:t></a:t>
            </a:r>
            <a:endParaRPr lang="de-D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17060" y="4511989"/>
            <a:ext cx="36856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Betriebe</a:t>
            </a:r>
          </a:p>
          <a:p>
            <a:pPr marL="285750" lvl="0" indent="-285750">
              <a:buFont typeface="Arial"/>
              <a:buChar char="•"/>
            </a:pP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MOOCs für Betriebe erstellen</a:t>
            </a:r>
          </a:p>
          <a:p>
            <a:pPr marL="285750" lvl="0" indent="-285750">
              <a:buFont typeface="Arial"/>
              <a:buChar char="•"/>
            </a:pP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Übergang 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zum 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Berufsleben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Bild 8" descr="csm_sub_logo_slogan_cc282d4fc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780" y="1623293"/>
            <a:ext cx="2317858" cy="1031106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 rot="16200000">
            <a:off x="5784249" y="3490891"/>
            <a:ext cx="390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/>
                <a:ea typeface="Wingdings"/>
                <a:cs typeface="Wingdings"/>
              </a:rPr>
              <a:t></a:t>
            </a:r>
            <a:endParaRPr lang="de-D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688534" y="3470756"/>
            <a:ext cx="806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b="1" dirty="0">
                <a:solidFill>
                  <a:srgbClr val="595959"/>
                </a:solidFill>
              </a:rPr>
              <a:t>Presse</a:t>
            </a:r>
          </a:p>
        </p:txBody>
      </p:sp>
      <p:sp>
        <p:nvSpPr>
          <p:cNvPr id="15" name="Rechteck 14"/>
          <p:cNvSpPr/>
          <p:nvPr/>
        </p:nvSpPr>
        <p:spPr>
          <a:xfrm rot="13987796">
            <a:off x="5581588" y="2550777"/>
            <a:ext cx="390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/>
                <a:ea typeface="Wingdings"/>
                <a:cs typeface="Wingdings"/>
              </a:rPr>
              <a:t></a:t>
            </a:r>
            <a:endParaRPr lang="de-D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 rot="2914471">
            <a:off x="2766849" y="4190170"/>
            <a:ext cx="390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/>
                <a:ea typeface="Wingdings"/>
                <a:cs typeface="Wingdings"/>
              </a:rPr>
              <a:t></a:t>
            </a:r>
            <a:endParaRPr lang="de-D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 rot="6131995">
            <a:off x="2631986" y="2944546"/>
            <a:ext cx="390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/>
                <a:ea typeface="Wingdings"/>
                <a:cs typeface="Wingdings"/>
              </a:rPr>
              <a:t></a:t>
            </a:r>
            <a:endParaRPr lang="de-D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" name="Bild 17" descr="JugendHilft_Logo_RGB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60" y="2312046"/>
            <a:ext cx="2187315" cy="1046965"/>
          </a:xfrm>
          <a:prstGeom prst="rect">
            <a:avLst/>
          </a:prstGeom>
        </p:spPr>
      </p:pic>
      <p:sp>
        <p:nvSpPr>
          <p:cNvPr id="20" name="Rechteck 19"/>
          <p:cNvSpPr/>
          <p:nvPr/>
        </p:nvSpPr>
        <p:spPr>
          <a:xfrm rot="10229202">
            <a:off x="3584481" y="2203553"/>
            <a:ext cx="390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/>
                <a:ea typeface="Wingdings"/>
                <a:cs typeface="Wingdings"/>
              </a:rPr>
              <a:t></a:t>
            </a:r>
            <a:endParaRPr lang="de-D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6068976" y="5070706"/>
            <a:ext cx="8525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3600" dirty="0" smtClean="0">
                <a:solidFill>
                  <a:srgbClr val="595959"/>
                </a:solidFill>
              </a:rPr>
              <a:t>... ?</a:t>
            </a:r>
            <a:endParaRPr lang="de-DE" sz="3600" dirty="0">
              <a:solidFill>
                <a:srgbClr val="595959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3831955" y="5547760"/>
            <a:ext cx="11502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Schulen</a:t>
            </a:r>
          </a:p>
        </p:txBody>
      </p:sp>
      <p:sp>
        <p:nvSpPr>
          <p:cNvPr id="22" name="Rechteck 21"/>
          <p:cNvSpPr/>
          <p:nvPr/>
        </p:nvSpPr>
        <p:spPr>
          <a:xfrm rot="19390360">
            <a:off x="5442082" y="4495623"/>
            <a:ext cx="390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/>
                <a:ea typeface="Wingdings"/>
                <a:cs typeface="Wingdings"/>
              </a:rPr>
              <a:t></a:t>
            </a:r>
            <a:endParaRPr lang="de-D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92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995763" y="2391214"/>
            <a:ext cx="5596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Mini-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MOOCs für Betriebe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Wir erstellen einen 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Auftrags-MOOC nach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Ihrem Wunsch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995763" y="3149731"/>
            <a:ext cx="5490146" cy="249861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/>
                <a:ea typeface="ＭＳ 明朝"/>
                <a:cs typeface="Times New Roman"/>
              </a:rPr>
              <a:t>Bildung fördern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/>
              <a:ea typeface="ＭＳ 明朝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/>
                <a:ea typeface="ＭＳ 明朝"/>
                <a:cs typeface="Times New Roman"/>
              </a:rPr>
              <a:t>Jugendliche in ihrem Engagement </a:t>
            </a: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/>
                <a:ea typeface="ＭＳ 明朝"/>
                <a:cs typeface="Times New Roman"/>
              </a:rPr>
              <a:t>bestärken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/>
                <a:ea typeface="ＭＳ 明朝"/>
                <a:cs typeface="Times New Roman"/>
              </a:rPr>
              <a:t>Hilfsprojekt 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/>
                <a:ea typeface="ＭＳ 明朝"/>
                <a:cs typeface="Times New Roman"/>
              </a:rPr>
              <a:t>der Gewerbeschule Lörrach unterstützen 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/>
              <a:ea typeface="ＭＳ 明朝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/>
                <a:ea typeface="ＭＳ 明朝"/>
                <a:cs typeface="Times New Roman"/>
              </a:rPr>
              <a:t>Nachwuchs- / Talente sichten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/>
              <a:ea typeface="ＭＳ 明朝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/>
                <a:ea typeface="ＭＳ 明朝"/>
                <a:cs typeface="Times New Roman"/>
              </a:rPr>
              <a:t> </a:t>
            </a:r>
          </a:p>
        </p:txBody>
      </p:sp>
      <p:pic>
        <p:nvPicPr>
          <p:cNvPr id="7" name="Bild 6" descr="MOOC it! flye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167" y="472844"/>
            <a:ext cx="1672167" cy="42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Bild 2" descr="Mini-MOOC_fuer_ihr_Unternehmen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168" y="1162870"/>
            <a:ext cx="1721442" cy="173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5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4966339" y="1447790"/>
            <a:ext cx="3343565" cy="33435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70000" endPos="14000" dist="12700" dir="5400000" sy="-100000" algn="bl" rotWithShape="0"/>
          </a:effectLst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de-DE" sz="3600" dirty="0" smtClean="0">
                <a:solidFill>
                  <a:srgbClr val="FFFFFF"/>
                </a:solidFill>
                <a:effectLst/>
                <a:latin typeface="Calibri"/>
                <a:ea typeface="ＭＳ 明朝"/>
                <a:cs typeface="Times New Roman"/>
              </a:rPr>
              <a:t>Geschäftsmodell</a:t>
            </a:r>
            <a:r>
              <a:rPr lang="de-DE" sz="3600" dirty="0">
                <a:solidFill>
                  <a:srgbClr val="FFFFFF"/>
                </a:solidFill>
                <a:effectLst/>
                <a:latin typeface="Calibri"/>
                <a:ea typeface="ＭＳ 明朝"/>
                <a:cs typeface="Times New Roman"/>
              </a:rPr>
              <a:t/>
            </a:r>
            <a:br>
              <a:rPr lang="de-DE" sz="3600" dirty="0">
                <a:solidFill>
                  <a:srgbClr val="FFFFFF"/>
                </a:solidFill>
                <a:effectLst/>
                <a:latin typeface="Calibri"/>
                <a:ea typeface="ＭＳ 明朝"/>
                <a:cs typeface="Times New Roman"/>
              </a:rPr>
            </a:br>
            <a:r>
              <a:rPr lang="de-DE" sz="1200" dirty="0">
                <a:solidFill>
                  <a:srgbClr val="D9D9D9"/>
                </a:solidFill>
                <a:effectLst/>
                <a:latin typeface="Calibri"/>
                <a:ea typeface="ＭＳ 明朝"/>
                <a:cs typeface="Times New Roman"/>
              </a:rPr>
              <a:t> </a:t>
            </a:r>
            <a:endParaRPr lang="de-DE" sz="1400" dirty="0">
              <a:effectLst/>
              <a:latin typeface="Arial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DE" sz="1600" dirty="0">
                <a:solidFill>
                  <a:srgbClr val="D9D9D9"/>
                </a:solidFill>
                <a:effectLst/>
                <a:latin typeface="Calibri"/>
                <a:ea typeface="ＭＳ 明朝"/>
                <a:cs typeface="Times New Roman"/>
              </a:rPr>
              <a:t>25 % </a:t>
            </a:r>
            <a:r>
              <a:rPr lang="de-DE" sz="1600" dirty="0" smtClean="0">
                <a:solidFill>
                  <a:srgbClr val="D9D9D9"/>
                </a:solidFill>
                <a:effectLst/>
                <a:latin typeface="Calibri"/>
                <a:ea typeface="ＭＳ 明朝"/>
                <a:cs typeface="Times New Roman"/>
              </a:rPr>
              <a:t> </a:t>
            </a:r>
            <a:r>
              <a:rPr lang="de-DE" sz="1600" dirty="0" err="1">
                <a:solidFill>
                  <a:srgbClr val="D9D9D9"/>
                </a:solidFill>
                <a:effectLst/>
                <a:latin typeface="Calibri"/>
                <a:ea typeface="ＭＳ 明朝"/>
                <a:cs typeface="Times New Roman"/>
              </a:rPr>
              <a:t>Autor_Innen</a:t>
            </a:r>
            <a:r>
              <a:rPr lang="de-DE" sz="1600" dirty="0">
                <a:solidFill>
                  <a:srgbClr val="D9D9D9"/>
                </a:solidFill>
                <a:effectLst/>
                <a:latin typeface="Calibri"/>
                <a:ea typeface="ＭＳ 明朝"/>
                <a:cs typeface="Times New Roman"/>
              </a:rPr>
              <a:t> </a:t>
            </a:r>
            <a:endParaRPr lang="de-DE" dirty="0">
              <a:effectLst/>
              <a:latin typeface="Arial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DE" sz="1600" dirty="0">
                <a:solidFill>
                  <a:srgbClr val="D9D9D9"/>
                </a:solidFill>
                <a:effectLst/>
                <a:latin typeface="Calibri"/>
                <a:ea typeface="ＭＳ 明朝"/>
                <a:cs typeface="Times New Roman"/>
              </a:rPr>
              <a:t>25 % Hilfsprojekt</a:t>
            </a:r>
            <a:endParaRPr lang="de-DE" dirty="0">
              <a:effectLst/>
              <a:latin typeface="Arial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DE" sz="1600" dirty="0">
                <a:solidFill>
                  <a:srgbClr val="D9D9D9"/>
                </a:solidFill>
                <a:effectLst/>
                <a:latin typeface="Calibri"/>
                <a:ea typeface="ＭＳ 明朝"/>
                <a:cs typeface="Times New Roman"/>
              </a:rPr>
              <a:t>25 % </a:t>
            </a:r>
            <a:r>
              <a:rPr lang="de-DE" sz="1600" dirty="0" smtClean="0">
                <a:solidFill>
                  <a:srgbClr val="D9D9D9"/>
                </a:solidFill>
                <a:effectLst/>
                <a:latin typeface="Calibri"/>
                <a:ea typeface="ＭＳ 明朝"/>
                <a:cs typeface="Times New Roman"/>
              </a:rPr>
              <a:t>Entwickler / Programmierer</a:t>
            </a:r>
            <a:endParaRPr lang="de-DE" dirty="0">
              <a:effectLst/>
              <a:latin typeface="Arial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DE" sz="1600" dirty="0">
                <a:solidFill>
                  <a:srgbClr val="D9D9D9"/>
                </a:solidFill>
                <a:effectLst/>
                <a:latin typeface="Calibri"/>
                <a:ea typeface="ＭＳ 明朝"/>
                <a:cs typeface="Times New Roman"/>
              </a:rPr>
              <a:t>25 % Neuer Bildungsplan BW</a:t>
            </a:r>
            <a:endParaRPr lang="de-DE" dirty="0"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935201" y="1447790"/>
            <a:ext cx="3343565" cy="33435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70000" endPos="14000" dist="12700" dir="5400000" sy="-100000" algn="bl" rotWithShape="0"/>
          </a:effectLst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de-DE" sz="3600" dirty="0">
                <a:solidFill>
                  <a:srgbClr val="FFFFFF"/>
                </a:solidFill>
                <a:effectLst/>
                <a:latin typeface="Calibri"/>
                <a:ea typeface="ＭＳ 明朝"/>
                <a:cs typeface="Times New Roman"/>
              </a:rPr>
              <a:t>Mini-MOOC </a:t>
            </a:r>
            <a:endParaRPr lang="de-DE" sz="1400" dirty="0">
              <a:effectLst/>
              <a:latin typeface="Arial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solidFill>
                  <a:srgbClr val="FFFFFF"/>
                </a:solidFill>
                <a:effectLst/>
                <a:latin typeface="Calibri"/>
                <a:ea typeface="ＭＳ 明朝"/>
                <a:cs typeface="Times New Roman"/>
              </a:rPr>
              <a:t> </a:t>
            </a:r>
            <a:endParaRPr lang="de-DE" sz="1400" dirty="0">
              <a:effectLst/>
              <a:latin typeface="Arial"/>
              <a:ea typeface="ＭＳ 明朝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de-DE" sz="1600" dirty="0" err="1">
                <a:solidFill>
                  <a:srgbClr val="D9D9D9"/>
                </a:solidFill>
                <a:effectLst/>
                <a:latin typeface="Calibri"/>
                <a:ea typeface="ＭＳ 明朝"/>
                <a:cs typeface="Times New Roman"/>
              </a:rPr>
              <a:t>Schüler_Innen</a:t>
            </a:r>
            <a:r>
              <a:rPr lang="de-DE" sz="1600" dirty="0">
                <a:solidFill>
                  <a:srgbClr val="D9D9D9"/>
                </a:solidFill>
                <a:effectLst/>
                <a:latin typeface="Calibri"/>
                <a:ea typeface="ＭＳ 明朝"/>
                <a:cs typeface="Times New Roman"/>
              </a:rPr>
              <a:t> gestalten einen MOOC auf </a:t>
            </a:r>
            <a:r>
              <a:rPr lang="de-DE" sz="1600" dirty="0" err="1">
                <a:solidFill>
                  <a:srgbClr val="D9D9D9"/>
                </a:solidFill>
                <a:effectLst/>
                <a:latin typeface="Calibri"/>
                <a:ea typeface="ＭＳ 明朝"/>
                <a:cs typeface="Times New Roman"/>
              </a:rPr>
              <a:t>MOOCit.de</a:t>
            </a:r>
            <a:r>
              <a:rPr lang="de-DE" sz="1600" dirty="0">
                <a:solidFill>
                  <a:srgbClr val="D9D9D9"/>
                </a:solidFill>
                <a:effectLst/>
                <a:latin typeface="Calibri"/>
                <a:ea typeface="ＭＳ 明朝"/>
                <a:cs typeface="Times New Roman"/>
              </a:rPr>
              <a:t> für Sie</a:t>
            </a:r>
            <a:endParaRPr lang="de-DE" dirty="0">
              <a:effectLst/>
              <a:latin typeface="Arial"/>
              <a:ea typeface="ＭＳ 明朝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de-DE" sz="1600" dirty="0">
                <a:solidFill>
                  <a:srgbClr val="D9D9D9"/>
                </a:solidFill>
                <a:effectLst/>
                <a:latin typeface="Calibri"/>
                <a:ea typeface="ＭＳ 明朝"/>
                <a:cs typeface="Times New Roman"/>
              </a:rPr>
              <a:t>Ihr Thema</a:t>
            </a:r>
            <a:endParaRPr lang="de-DE" dirty="0">
              <a:effectLst/>
              <a:latin typeface="Arial"/>
              <a:ea typeface="ＭＳ 明朝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de-DE" sz="1600" dirty="0">
                <a:solidFill>
                  <a:srgbClr val="D9D9D9"/>
                </a:solidFill>
                <a:effectLst/>
                <a:latin typeface="Calibri"/>
                <a:ea typeface="ＭＳ 明朝"/>
                <a:cs typeface="Times New Roman"/>
              </a:rPr>
              <a:t>Ihr Logo + Ihr Link </a:t>
            </a:r>
            <a:br>
              <a:rPr lang="de-DE" sz="1600" dirty="0">
                <a:solidFill>
                  <a:srgbClr val="D9D9D9"/>
                </a:solidFill>
                <a:effectLst/>
                <a:latin typeface="Calibri"/>
                <a:ea typeface="ＭＳ 明朝"/>
                <a:cs typeface="Times New Roman"/>
              </a:rPr>
            </a:br>
            <a:r>
              <a:rPr lang="de-DE" sz="1600" dirty="0">
                <a:solidFill>
                  <a:srgbClr val="D9D9D9"/>
                </a:solidFill>
                <a:effectLst/>
                <a:latin typeface="Calibri"/>
                <a:ea typeface="ＭＳ 明朝"/>
                <a:cs typeface="Times New Roman"/>
              </a:rPr>
              <a:t>auf der Mini-MOOC-Seite</a:t>
            </a:r>
            <a:endParaRPr lang="de-DE" dirty="0">
              <a:effectLst/>
              <a:latin typeface="Arial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solidFill>
                  <a:srgbClr val="FFFFFF"/>
                </a:solidFill>
                <a:effectLst/>
                <a:latin typeface="Calibri"/>
                <a:ea typeface="ＭＳ 明朝"/>
                <a:cs typeface="Times New Roman"/>
              </a:rPr>
              <a:t> </a:t>
            </a:r>
            <a:endParaRPr lang="de-DE" sz="1400" dirty="0">
              <a:effectLst/>
              <a:latin typeface="Arial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solidFill>
                  <a:srgbClr val="FFFFFF"/>
                </a:solidFill>
                <a:effectLst/>
                <a:latin typeface="Calibri"/>
                <a:ea typeface="ＭＳ 明朝"/>
                <a:cs typeface="Times New Roman"/>
              </a:rPr>
              <a:t> </a:t>
            </a:r>
            <a:endParaRPr lang="de-DE" sz="1400" dirty="0">
              <a:effectLst/>
              <a:latin typeface="Arial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solidFill>
                  <a:srgbClr val="FFFFFF"/>
                </a:solidFill>
                <a:effectLst/>
                <a:latin typeface="Calibri"/>
                <a:ea typeface="ＭＳ 明朝"/>
                <a:cs typeface="Times New Roman"/>
              </a:rPr>
              <a:t> </a:t>
            </a:r>
            <a:endParaRPr lang="de-DE" sz="1400" dirty="0">
              <a:effectLst/>
              <a:latin typeface="Arial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solidFill>
                  <a:srgbClr val="FFFFFF"/>
                </a:solidFill>
                <a:effectLst/>
                <a:latin typeface="Calibri"/>
                <a:ea typeface="ＭＳ 明朝"/>
                <a:cs typeface="Times New Roman"/>
              </a:rPr>
              <a:t>	</a:t>
            </a:r>
            <a:endParaRPr lang="de-DE" sz="1400" dirty="0">
              <a:effectLst/>
              <a:latin typeface="Arial"/>
              <a:ea typeface="ＭＳ 明朝"/>
              <a:cs typeface="Times New Roman"/>
            </a:endParaRPr>
          </a:p>
          <a:p>
            <a:pPr algn="r">
              <a:spcAft>
                <a:spcPts val="1000"/>
              </a:spcAft>
            </a:pPr>
            <a:r>
              <a:rPr lang="de-DE" sz="3600" dirty="0">
                <a:solidFill>
                  <a:srgbClr val="FFFFFF"/>
                </a:solidFill>
                <a:effectLst/>
                <a:latin typeface="Calibri"/>
                <a:ea typeface="ＭＳ 明朝"/>
                <a:cs typeface="Times New Roman"/>
              </a:rPr>
              <a:t>50 €</a:t>
            </a:r>
            <a:endParaRPr lang="de-DE" sz="1400" dirty="0">
              <a:effectLst/>
              <a:latin typeface="Arial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9859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1" y="439036"/>
            <a:ext cx="1868055" cy="112385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670529" y="2280820"/>
            <a:ext cx="2286000" cy="228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70000" endPos="14000" dist="12700" dir="5400000" sy="-100000" algn="bl" rotWithShape="0"/>
          </a:effectLst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de-DE" sz="2200">
                <a:solidFill>
                  <a:srgbClr val="FFFFFF"/>
                </a:solidFill>
                <a:effectLst/>
                <a:latin typeface="Calibri"/>
                <a:ea typeface="ＭＳ 明朝"/>
                <a:cs typeface="Times New Roman"/>
              </a:rPr>
              <a:t>MOOCit Hauptsponsor</a:t>
            </a:r>
            <a:endParaRPr lang="de-DE" sz="1000">
              <a:effectLst/>
              <a:latin typeface="Arial"/>
              <a:ea typeface="ＭＳ 明朝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de-DE" sz="200">
                <a:solidFill>
                  <a:srgbClr val="FFFFFF"/>
                </a:solidFill>
                <a:effectLst/>
                <a:latin typeface="Calibri"/>
                <a:ea typeface="ＭＳ 明朝"/>
                <a:cs typeface="Times New Roman"/>
              </a:rPr>
              <a:t> </a:t>
            </a:r>
            <a:endParaRPr lang="de-DE" sz="1000">
              <a:effectLst/>
              <a:latin typeface="Arial"/>
              <a:ea typeface="ＭＳ 明朝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de-DE" sz="900">
                <a:solidFill>
                  <a:srgbClr val="FFFFFF"/>
                </a:solidFill>
                <a:effectLst/>
                <a:latin typeface="Calibri"/>
                <a:ea typeface="ＭＳ 明朝"/>
                <a:cs typeface="Times New Roman"/>
              </a:rPr>
              <a:t>Sie investieren in zukunftsgerechte, innovative Bildung</a:t>
            </a:r>
            <a:endParaRPr lang="de-DE" sz="1000">
              <a:effectLst/>
              <a:latin typeface="Arial"/>
              <a:ea typeface="ＭＳ 明朝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de-DE" sz="900">
                <a:solidFill>
                  <a:srgbClr val="FFFFFF"/>
                </a:solidFill>
                <a:effectLst/>
                <a:latin typeface="Calibri"/>
                <a:ea typeface="ＭＳ 明朝"/>
                <a:cs typeface="Times New Roman"/>
              </a:rPr>
              <a:t>MOOC-Reihe nach Ihrer Wahl </a:t>
            </a:r>
            <a:br>
              <a:rPr lang="de-DE" sz="900">
                <a:solidFill>
                  <a:srgbClr val="FFFFFF"/>
                </a:solidFill>
                <a:effectLst/>
                <a:latin typeface="Calibri"/>
                <a:ea typeface="ＭＳ 明朝"/>
                <a:cs typeface="Times New Roman"/>
              </a:rPr>
            </a:br>
            <a:r>
              <a:rPr lang="de-DE" sz="900">
                <a:solidFill>
                  <a:srgbClr val="FFFFFF"/>
                </a:solidFill>
                <a:effectLst/>
                <a:latin typeface="Calibri"/>
                <a:ea typeface="ＭＳ 明朝"/>
                <a:cs typeface="Times New Roman"/>
              </a:rPr>
              <a:t>z.B. 50 Mini-MOOCs im Fach Mathematik</a:t>
            </a:r>
            <a:endParaRPr lang="de-DE" sz="1000">
              <a:effectLst/>
              <a:latin typeface="Arial"/>
              <a:ea typeface="ＭＳ 明朝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de-DE" sz="900">
                <a:solidFill>
                  <a:srgbClr val="FFFFFF"/>
                </a:solidFill>
                <a:effectLst/>
                <a:latin typeface="Calibri"/>
                <a:ea typeface="ＭＳ 明朝"/>
                <a:cs typeface="Times New Roman"/>
              </a:rPr>
              <a:t>Ihr Logo + Ihr Link auf jeder MOOCit.de Seite (Footer)</a:t>
            </a:r>
            <a:endParaRPr lang="de-DE" sz="1000">
              <a:effectLst/>
              <a:latin typeface="Arial"/>
              <a:ea typeface="ＭＳ 明朝"/>
              <a:cs typeface="Times New Roman"/>
            </a:endParaRPr>
          </a:p>
          <a:p>
            <a:pPr algn="r">
              <a:spcAft>
                <a:spcPts val="1000"/>
              </a:spcAft>
            </a:pPr>
            <a:r>
              <a:rPr lang="de-DE" sz="2200">
                <a:solidFill>
                  <a:srgbClr val="FFFFFF"/>
                </a:solidFill>
                <a:effectLst/>
                <a:latin typeface="Calibri"/>
                <a:ea typeface="ＭＳ 明朝"/>
                <a:cs typeface="Times New Roman"/>
              </a:rPr>
              <a:t>5.000 €</a:t>
            </a:r>
            <a:endParaRPr lang="de-DE" sz="1000"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873050" y="2286000"/>
            <a:ext cx="2286000" cy="228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70000" endPos="14000" dist="12700" dir="5400000" sy="-100000" algn="bl" rotWithShape="0"/>
          </a:effectLst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de-DE" sz="2200">
                <a:solidFill>
                  <a:srgbClr val="FFFFFF"/>
                </a:solidFill>
                <a:effectLst/>
                <a:latin typeface="Calibri"/>
                <a:ea typeface="ＭＳ 明朝"/>
                <a:cs typeface="Times New Roman"/>
              </a:rPr>
              <a:t>MOOCit Wettbewerb </a:t>
            </a:r>
            <a:endParaRPr lang="de-DE" sz="1000">
              <a:effectLst/>
              <a:latin typeface="Arial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DE" sz="900">
                <a:solidFill>
                  <a:srgbClr val="FFFFFF"/>
                </a:solidFill>
                <a:effectLst/>
                <a:latin typeface="Calibri"/>
                <a:ea typeface="ＭＳ 明朝"/>
                <a:cs typeface="Times New Roman"/>
              </a:rPr>
              <a:t> </a:t>
            </a:r>
            <a:endParaRPr lang="de-DE" sz="1000">
              <a:effectLst/>
              <a:latin typeface="Arial"/>
              <a:ea typeface="ＭＳ 明朝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de-DE" sz="900">
                <a:solidFill>
                  <a:srgbClr val="D9D9D9"/>
                </a:solidFill>
                <a:effectLst/>
                <a:latin typeface="Calibri"/>
                <a:ea typeface="ＭＳ 明朝"/>
                <a:cs typeface="Times New Roman"/>
              </a:rPr>
              <a:t>Ihr Thema</a:t>
            </a:r>
            <a:endParaRPr lang="de-DE" sz="1000">
              <a:effectLst/>
              <a:latin typeface="Arial"/>
              <a:ea typeface="ＭＳ 明朝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de-DE" sz="900">
                <a:solidFill>
                  <a:srgbClr val="D9D9D9"/>
                </a:solidFill>
                <a:effectLst/>
                <a:latin typeface="Calibri"/>
                <a:ea typeface="ＭＳ 明朝"/>
                <a:cs typeface="Times New Roman"/>
              </a:rPr>
              <a:t>Ihr Logo + Ihr Link auf MOOCit</a:t>
            </a:r>
            <a:br>
              <a:rPr lang="de-DE" sz="900">
                <a:solidFill>
                  <a:srgbClr val="D9D9D9"/>
                </a:solidFill>
                <a:effectLst/>
                <a:latin typeface="Calibri"/>
                <a:ea typeface="ＭＳ 明朝"/>
                <a:cs typeface="Times New Roman"/>
              </a:rPr>
            </a:br>
            <a:r>
              <a:rPr lang="de-DE" sz="900">
                <a:solidFill>
                  <a:srgbClr val="D9D9D9"/>
                </a:solidFill>
                <a:effectLst/>
                <a:latin typeface="Calibri"/>
                <a:ea typeface="ＭＳ 明朝"/>
                <a:cs typeface="Times New Roman"/>
              </a:rPr>
              <a:t>unter Partner &amp; Wettbewerb</a:t>
            </a:r>
            <a:endParaRPr lang="de-DE" sz="1000">
              <a:effectLst/>
              <a:latin typeface="Arial"/>
              <a:ea typeface="ＭＳ 明朝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de-DE" sz="900">
                <a:solidFill>
                  <a:srgbClr val="D9D9D9"/>
                </a:solidFill>
                <a:effectLst/>
                <a:latin typeface="Calibri"/>
                <a:ea typeface="ＭＳ 明朝"/>
                <a:cs typeface="Times New Roman"/>
              </a:rPr>
              <a:t>Animiertes Video zum Wettbewerb</a:t>
            </a:r>
            <a:br>
              <a:rPr lang="de-DE" sz="900">
                <a:solidFill>
                  <a:srgbClr val="D9D9D9"/>
                </a:solidFill>
                <a:effectLst/>
                <a:latin typeface="Calibri"/>
                <a:ea typeface="ＭＳ 明朝"/>
                <a:cs typeface="Times New Roman"/>
              </a:rPr>
            </a:br>
            <a:r>
              <a:rPr lang="de-DE" sz="900">
                <a:solidFill>
                  <a:srgbClr val="D9D9D9"/>
                </a:solidFill>
                <a:effectLst/>
                <a:latin typeface="Calibri"/>
                <a:ea typeface="ＭＳ 明朝"/>
                <a:cs typeface="Times New Roman"/>
              </a:rPr>
              <a:t>Produziert von Fair-Image</a:t>
            </a:r>
            <a:endParaRPr lang="de-DE" sz="1000">
              <a:effectLst/>
              <a:latin typeface="Arial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DE" sz="900">
                <a:solidFill>
                  <a:srgbClr val="FFFFFF"/>
                </a:solidFill>
                <a:effectLst/>
                <a:latin typeface="Calibri"/>
                <a:ea typeface="ＭＳ 明朝"/>
                <a:cs typeface="Times New Roman"/>
              </a:rPr>
              <a:t> </a:t>
            </a:r>
            <a:endParaRPr lang="de-DE" sz="1000">
              <a:effectLst/>
              <a:latin typeface="Arial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DE" sz="900">
                <a:solidFill>
                  <a:srgbClr val="FFFFFF"/>
                </a:solidFill>
                <a:effectLst/>
                <a:latin typeface="Calibri"/>
                <a:ea typeface="ＭＳ 明朝"/>
                <a:cs typeface="Times New Roman"/>
              </a:rPr>
              <a:t> </a:t>
            </a:r>
            <a:endParaRPr lang="de-DE" sz="1000">
              <a:effectLst/>
              <a:latin typeface="Arial"/>
              <a:ea typeface="ＭＳ 明朝"/>
              <a:cs typeface="Times New Roman"/>
            </a:endParaRPr>
          </a:p>
          <a:p>
            <a:pPr algn="r">
              <a:spcAft>
                <a:spcPts val="1000"/>
              </a:spcAft>
            </a:pPr>
            <a:r>
              <a:rPr lang="de-DE" sz="2200">
                <a:solidFill>
                  <a:srgbClr val="FFFFFF"/>
                </a:solidFill>
                <a:effectLst/>
                <a:latin typeface="Calibri"/>
                <a:ea typeface="ＭＳ 明朝"/>
                <a:cs typeface="Times New Roman"/>
              </a:rPr>
              <a:t>500 €</a:t>
            </a:r>
            <a:endParaRPr lang="de-DE" sz="1000">
              <a:effectLst/>
              <a:latin typeface="Arial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6035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456480" y="1991730"/>
            <a:ext cx="8229600" cy="143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65311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n-GB" sz="2500" dirty="0" err="1" smtClean="0">
                <a:solidFill>
                  <a:srgbClr val="000000"/>
                </a:solidFill>
              </a:rPr>
              <a:t>Klasse</a:t>
            </a:r>
            <a:r>
              <a:rPr lang="en-GB" sz="2500" dirty="0" smtClean="0">
                <a:solidFill>
                  <a:srgbClr val="000000"/>
                </a:solidFill>
              </a:rPr>
              <a:t> VAB KF </a:t>
            </a:r>
            <a:r>
              <a:rPr lang="en-GB" sz="2500" dirty="0" err="1" smtClean="0">
                <a:solidFill>
                  <a:srgbClr val="000000"/>
                </a:solidFill>
              </a:rPr>
              <a:t>bedruckt</a:t>
            </a:r>
            <a:r>
              <a:rPr lang="en-GB" sz="2500" dirty="0" smtClean="0">
                <a:solidFill>
                  <a:srgbClr val="000000"/>
                </a:solidFill>
              </a:rPr>
              <a:t> </a:t>
            </a:r>
            <a:r>
              <a:rPr lang="en-GB" sz="2500" dirty="0" err="1">
                <a:solidFill>
                  <a:srgbClr val="000000"/>
                </a:solidFill>
              </a:rPr>
              <a:t>Textilien</a:t>
            </a:r>
            <a:r>
              <a:rPr lang="en-GB" sz="2500" dirty="0">
                <a:solidFill>
                  <a:srgbClr val="000000"/>
                </a:solidFill>
              </a:rPr>
              <a:t> </a:t>
            </a:r>
            <a:endParaRPr lang="en-GB" sz="2500" dirty="0" smtClean="0">
              <a:solidFill>
                <a:srgbClr val="000000"/>
              </a:solidFill>
            </a:endParaRPr>
          </a:p>
          <a:p>
            <a:pPr algn="ctr" eaLnBrk="1">
              <a:lnSpc>
                <a:spcPct val="120000"/>
              </a:lnSpc>
            </a:pPr>
            <a:r>
              <a:rPr lang="en-GB" sz="2500" dirty="0" smtClean="0">
                <a:solidFill>
                  <a:srgbClr val="000000"/>
                </a:solidFill>
              </a:rPr>
              <a:t>und </a:t>
            </a:r>
            <a:r>
              <a:rPr lang="en-GB" sz="2500" dirty="0" err="1" smtClean="0">
                <a:solidFill>
                  <a:srgbClr val="000000"/>
                </a:solidFill>
              </a:rPr>
              <a:t>erstellt</a:t>
            </a:r>
            <a:r>
              <a:rPr lang="en-GB" sz="2500" dirty="0" smtClean="0">
                <a:solidFill>
                  <a:srgbClr val="000000"/>
                </a:solidFill>
              </a:rPr>
              <a:t> Online-</a:t>
            </a:r>
            <a:r>
              <a:rPr lang="en-GB" sz="2500" dirty="0" err="1" smtClean="0">
                <a:solidFill>
                  <a:srgbClr val="000000"/>
                </a:solidFill>
              </a:rPr>
              <a:t>Unterrichtsmaterial</a:t>
            </a:r>
            <a:endParaRPr lang="en-GB" sz="2500" dirty="0">
              <a:solidFill>
                <a:srgbClr val="000000"/>
              </a:solidFill>
            </a:endParaRPr>
          </a:p>
        </p:txBody>
      </p:sp>
      <p:pic>
        <p:nvPicPr>
          <p:cNvPr id="8194" name="Bild 6" descr="fair-image 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9281" y="946180"/>
            <a:ext cx="1029600" cy="117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37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MOOC it! flye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6900" y="2013778"/>
            <a:ext cx="5401056" cy="1377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4851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 txBox="1">
            <a:spLocks noChangeArrowheads="1"/>
          </p:cNvSpPr>
          <p:nvPr/>
        </p:nvSpPr>
        <p:spPr bwMode="auto">
          <a:xfrm>
            <a:off x="260640" y="1273093"/>
            <a:ext cx="8622720" cy="176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25471" rIns="0" bIns="0" anchor="ctr"/>
          <a:lstStyle>
            <a:lvl1pPr eaLnBrk="0"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>
              <a:lnSpc>
                <a:spcPct val="120000"/>
              </a:lnSpc>
              <a:spcAft>
                <a:spcPts val="1293"/>
              </a:spcAft>
            </a:pPr>
            <a:r>
              <a:rPr lang="en-GB" sz="2500">
                <a:solidFill>
                  <a:srgbClr val="000000"/>
                </a:solidFill>
              </a:rPr>
              <a:t>Wir ermöglichen tibetischen </a:t>
            </a:r>
            <a:br>
              <a:rPr lang="en-GB" sz="2500">
                <a:solidFill>
                  <a:srgbClr val="000000"/>
                </a:solidFill>
              </a:rPr>
            </a:br>
            <a:r>
              <a:rPr lang="en-GB" sz="2500">
                <a:solidFill>
                  <a:srgbClr val="000000"/>
                </a:solidFill>
              </a:rPr>
              <a:t>Flüchtlingskindern Schulbildung.</a:t>
            </a:r>
          </a:p>
          <a:p>
            <a:pPr eaLnBrk="1">
              <a:lnSpc>
                <a:spcPct val="93000"/>
              </a:lnSpc>
              <a:spcAft>
                <a:spcPts val="1293"/>
              </a:spcAft>
            </a:pPr>
            <a:endParaRPr lang="en-GB" sz="150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  <a:spcAft>
                <a:spcPts val="1293"/>
              </a:spcAft>
              <a:buFont typeface="Arial" charset="0"/>
              <a:buChar char="•"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456480" y="227544"/>
            <a:ext cx="8229600" cy="143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65311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>
              <a:lnSpc>
                <a:spcPct val="87000"/>
              </a:lnSpc>
            </a:pPr>
            <a:r>
              <a:rPr lang="en-GB" sz="2500" b="1">
                <a:solidFill>
                  <a:srgbClr val="000000"/>
                </a:solidFill>
              </a:rPr>
              <a:t>Direkthilfe Mandi</a:t>
            </a:r>
          </a:p>
        </p:txBody>
      </p:sp>
      <p:pic>
        <p:nvPicPr>
          <p:cNvPr id="20483" name="Bild 3" descr="4xKinderausMand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06225"/>
            <a:ext cx="6431040" cy="241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Bild 4" descr="fair-image 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3760" y="5780767"/>
            <a:ext cx="856800" cy="97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Bild 1" descr="Lhapa-Dolma-we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2881" y="2906225"/>
            <a:ext cx="1535040" cy="241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Bild 1" descr="20130625_171640_WEB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6880" y="2906225"/>
            <a:ext cx="1586880" cy="241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67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56480" y="488463"/>
            <a:ext cx="7970400" cy="183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65311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>
              <a:lnSpc>
                <a:spcPct val="87000"/>
              </a:lnSpc>
            </a:pPr>
            <a:r>
              <a:rPr lang="en-GB" sz="2500" b="1" dirty="0">
                <a:solidFill>
                  <a:srgbClr val="000000"/>
                </a:solidFill>
              </a:rPr>
              <a:t>Lama </a:t>
            </a:r>
            <a:r>
              <a:rPr lang="en-GB" sz="2500" b="1" dirty="0" err="1">
                <a:solidFill>
                  <a:srgbClr val="000000"/>
                </a:solidFill>
              </a:rPr>
              <a:t>Tendar</a:t>
            </a:r>
            <a:endParaRPr lang="en-GB" sz="2500" b="1" dirty="0">
              <a:solidFill>
                <a:srgbClr val="000000"/>
              </a:solidFill>
            </a:endParaRPr>
          </a:p>
        </p:txBody>
      </p:sp>
      <p:sp>
        <p:nvSpPr>
          <p:cNvPr id="24579" name="Rectangle 3"/>
          <p:cNvSpPr txBox="1">
            <a:spLocks noChangeArrowheads="1"/>
          </p:cNvSpPr>
          <p:nvPr/>
        </p:nvSpPr>
        <p:spPr bwMode="auto">
          <a:xfrm>
            <a:off x="1416538" y="1664815"/>
            <a:ext cx="6356582" cy="45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25471" rIns="0" bIns="0" anchor="ctr"/>
          <a:lstStyle>
            <a:lvl1pPr eaLnBrk="0"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>
              <a:lnSpc>
                <a:spcPct val="93000"/>
              </a:lnSpc>
              <a:spcAft>
                <a:spcPts val="1293"/>
              </a:spcAft>
            </a:pPr>
            <a:r>
              <a:rPr lang="en-GB" sz="2500" dirty="0" err="1">
                <a:solidFill>
                  <a:srgbClr val="000000"/>
                </a:solidFill>
              </a:rPr>
              <a:t>organisiert</a:t>
            </a:r>
            <a:r>
              <a:rPr lang="en-GB" sz="2500" dirty="0">
                <a:solidFill>
                  <a:srgbClr val="000000"/>
                </a:solidFill>
              </a:rPr>
              <a:t> die </a:t>
            </a:r>
            <a:r>
              <a:rPr lang="en-GB" sz="2500" dirty="0" err="1" smtClean="0">
                <a:solidFill>
                  <a:srgbClr val="000000"/>
                </a:solidFill>
              </a:rPr>
              <a:t>Patenschaften</a:t>
            </a:r>
            <a:r>
              <a:rPr lang="en-GB" sz="2500" dirty="0" smtClean="0">
                <a:solidFill>
                  <a:srgbClr val="000000"/>
                </a:solidFill>
              </a:rPr>
              <a:t> </a:t>
            </a:r>
            <a:r>
              <a:rPr lang="en-GB" sz="2500" dirty="0" err="1" smtClean="0">
                <a:solidFill>
                  <a:srgbClr val="000000"/>
                </a:solidFill>
              </a:rPr>
              <a:t>vor</a:t>
            </a:r>
            <a:r>
              <a:rPr lang="en-GB" sz="2500" dirty="0" smtClean="0">
                <a:solidFill>
                  <a:srgbClr val="000000"/>
                </a:solidFill>
              </a:rPr>
              <a:t> Ort</a:t>
            </a:r>
            <a:endParaRPr lang="en-GB" sz="2500" dirty="0">
              <a:solidFill>
                <a:srgbClr val="000000"/>
              </a:solidFill>
            </a:endParaRPr>
          </a:p>
        </p:txBody>
      </p:sp>
      <p:pic>
        <p:nvPicPr>
          <p:cNvPr id="6" name="Bild 5" descr="Joblin:Users:joblin:Dropbox:Hilfsprojekt Mandi:Lama Tendar 2015:DSC_352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8375" y="2325073"/>
            <a:ext cx="7207250" cy="2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871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329579"/>
              </p:ext>
            </p:extLst>
          </p:nvPr>
        </p:nvGraphicFramePr>
        <p:xfrm>
          <a:off x="1200150" y="1136650"/>
          <a:ext cx="6743700" cy="458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3" name="Dokument" r:id="rId3" imgW="6743700" imgH="4584700" progId="Word.Document.12">
                  <p:embed/>
                </p:oleObj>
              </mc:Choice>
              <mc:Fallback>
                <p:oleObj name="Dokument" r:id="rId3" imgW="6743700" imgH="4584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150" y="1136650"/>
                        <a:ext cx="6743700" cy="458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Bild 3" descr="Joblin:Users:joblin:Documents:Motive:* PRODUKT-BILDER:TASCHEN-BÜCHER Produktbilder:Tucholsky - NEIN SAGEN2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0722" y="616754"/>
            <a:ext cx="2005965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010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334408"/>
              </p:ext>
            </p:extLst>
          </p:nvPr>
        </p:nvGraphicFramePr>
        <p:xfrm>
          <a:off x="1200150" y="1047750"/>
          <a:ext cx="6743700" cy="476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Dokument" r:id="rId3" imgW="6743700" imgH="4762500" progId="Word.Document.12">
                  <p:embed/>
                </p:oleObj>
              </mc:Choice>
              <mc:Fallback>
                <p:oleObj name="Dokument" r:id="rId3" imgW="6743700" imgH="4762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150" y="1047750"/>
                        <a:ext cx="6743700" cy="476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Bild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1061" y="2463165"/>
            <a:ext cx="2056765" cy="193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2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MOOC it! flye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2593" y="1880354"/>
            <a:ext cx="5401056" cy="1331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feld 1"/>
          <p:cNvSpPr txBox="1"/>
          <p:nvPr/>
        </p:nvSpPr>
        <p:spPr>
          <a:xfrm>
            <a:off x="2763871" y="4058408"/>
            <a:ext cx="5355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Kooperation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Pädagogische Hochschule Freiburg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Gewerbeschule Lörrach</a:t>
            </a:r>
          </a:p>
        </p:txBody>
      </p:sp>
    </p:spTree>
    <p:extLst>
      <p:ext uri="{BB962C8B-B14F-4D97-AF65-F5344CB8AC3E}">
        <p14:creationId xmlns:p14="http://schemas.microsoft.com/office/powerpoint/2010/main" val="73027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995764" y="2391214"/>
            <a:ext cx="52186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dirty="0" smtClean="0">
                <a:solidFill>
                  <a:srgbClr val="558ED5"/>
                </a:solidFill>
              </a:rPr>
              <a:t>P4P</a:t>
            </a:r>
            <a:r>
              <a:rPr lang="de-DE" dirty="0" smtClean="0">
                <a:solidFill>
                  <a:srgbClr val="595959"/>
                </a:solidFill>
              </a:rPr>
              <a:t> </a:t>
            </a:r>
            <a:r>
              <a:rPr lang="de-DE" dirty="0">
                <a:solidFill>
                  <a:srgbClr val="595959"/>
                </a:solidFill>
              </a:rPr>
              <a:t>= Peer </a:t>
            </a:r>
            <a:r>
              <a:rPr lang="de-DE" dirty="0" err="1">
                <a:solidFill>
                  <a:srgbClr val="595959"/>
                </a:solidFill>
              </a:rPr>
              <a:t>for</a:t>
            </a:r>
            <a:r>
              <a:rPr lang="de-DE" dirty="0">
                <a:solidFill>
                  <a:srgbClr val="595959"/>
                </a:solidFill>
              </a:rPr>
              <a:t> Peer / Von und für </a:t>
            </a:r>
            <a:r>
              <a:rPr lang="de-DE" dirty="0" smtClean="0">
                <a:solidFill>
                  <a:srgbClr val="595959"/>
                </a:solidFill>
              </a:rPr>
              <a:t>Lernende </a:t>
            </a:r>
            <a:r>
              <a:rPr lang="de-DE" dirty="0">
                <a:solidFill>
                  <a:srgbClr val="595959"/>
                </a:solidFill>
              </a:rPr>
              <a:t/>
            </a:r>
            <a:br>
              <a:rPr lang="de-DE" dirty="0">
                <a:solidFill>
                  <a:srgbClr val="595959"/>
                </a:solidFill>
              </a:rPr>
            </a:br>
            <a:endParaRPr lang="de-DE" dirty="0">
              <a:solidFill>
                <a:srgbClr val="595959"/>
              </a:solidFill>
            </a:endParaRPr>
          </a:p>
          <a:p>
            <a:pPr lvl="0"/>
            <a:r>
              <a:rPr lang="de-DE" dirty="0">
                <a:solidFill>
                  <a:srgbClr val="558ED5"/>
                </a:solidFill>
              </a:rPr>
              <a:t>Mini</a:t>
            </a:r>
            <a:r>
              <a:rPr lang="de-DE" dirty="0">
                <a:solidFill>
                  <a:srgbClr val="595959"/>
                </a:solidFill>
              </a:rPr>
              <a:t> = Kein Elitekurs der Universität</a:t>
            </a:r>
          </a:p>
          <a:p>
            <a:pPr lvl="0"/>
            <a:endParaRPr lang="de-DE" dirty="0" smtClean="0">
              <a:solidFill>
                <a:srgbClr val="558ED5"/>
              </a:solidFill>
            </a:endParaRPr>
          </a:p>
          <a:p>
            <a:pPr lvl="0"/>
            <a:r>
              <a:rPr lang="de-DE" dirty="0" smtClean="0">
                <a:solidFill>
                  <a:srgbClr val="558ED5"/>
                </a:solidFill>
              </a:rPr>
              <a:t>M</a:t>
            </a:r>
            <a:r>
              <a:rPr lang="de-DE" dirty="0" smtClean="0">
                <a:solidFill>
                  <a:srgbClr val="595959"/>
                </a:solidFill>
              </a:rPr>
              <a:t> = Massiv </a:t>
            </a:r>
          </a:p>
          <a:p>
            <a:pPr lvl="0"/>
            <a:r>
              <a:rPr lang="de-DE" dirty="0" smtClean="0">
                <a:solidFill>
                  <a:srgbClr val="558ED5"/>
                </a:solidFill>
              </a:rPr>
              <a:t>O</a:t>
            </a:r>
            <a:r>
              <a:rPr lang="de-DE" dirty="0" smtClean="0">
                <a:solidFill>
                  <a:srgbClr val="595959"/>
                </a:solidFill>
              </a:rPr>
              <a:t> = Open </a:t>
            </a:r>
          </a:p>
          <a:p>
            <a:pPr lvl="0"/>
            <a:r>
              <a:rPr lang="de-DE" dirty="0" smtClean="0">
                <a:solidFill>
                  <a:srgbClr val="558ED5"/>
                </a:solidFill>
              </a:rPr>
              <a:t>O</a:t>
            </a:r>
            <a:r>
              <a:rPr lang="de-DE" dirty="0" smtClean="0">
                <a:solidFill>
                  <a:srgbClr val="595959"/>
                </a:solidFill>
              </a:rPr>
              <a:t> = Online </a:t>
            </a:r>
          </a:p>
          <a:p>
            <a:pPr lvl="0"/>
            <a:r>
              <a:rPr lang="de-DE" dirty="0" smtClean="0">
                <a:solidFill>
                  <a:srgbClr val="558ED5"/>
                </a:solidFill>
              </a:rPr>
              <a:t>C</a:t>
            </a:r>
            <a:r>
              <a:rPr lang="de-DE" dirty="0" smtClean="0">
                <a:solidFill>
                  <a:srgbClr val="595959"/>
                </a:solidFill>
              </a:rPr>
              <a:t> = </a:t>
            </a:r>
            <a:r>
              <a:rPr lang="de-DE" dirty="0" err="1" smtClean="0">
                <a:solidFill>
                  <a:srgbClr val="595959"/>
                </a:solidFill>
              </a:rPr>
              <a:t>Course</a:t>
            </a:r>
            <a:r>
              <a:rPr lang="de-DE" dirty="0" smtClean="0">
                <a:solidFill>
                  <a:srgbClr val="595959"/>
                </a:solidFill>
              </a:rPr>
              <a:t> </a:t>
            </a:r>
          </a:p>
        </p:txBody>
      </p:sp>
      <p:pic>
        <p:nvPicPr>
          <p:cNvPr id="4" name="Bild 3" descr="MOOC it! flye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167" y="472844"/>
            <a:ext cx="1672167" cy="42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2007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44568" y="1884997"/>
            <a:ext cx="4216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Man kann alles „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</a:rPr>
              <a:t>MOOCen</a:t>
            </a:r>
            <a:r>
              <a:rPr lang="de-DE" smtClean="0">
                <a:solidFill>
                  <a:schemeClr val="accent1">
                    <a:lumMod val="75000"/>
                  </a:schemeClr>
                </a:solidFill>
              </a:rPr>
              <a:t>“?</a:t>
            </a:r>
            <a:endParaRPr lang="de-DE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561671" y="3402768"/>
            <a:ext cx="54346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b="1" dirty="0" smtClean="0">
                <a:solidFill>
                  <a:srgbClr val="7F7F7F"/>
                </a:solidFill>
              </a:rPr>
              <a:t>Kreative Projekte / Persönliche MOOCs</a:t>
            </a:r>
            <a:endParaRPr lang="de-DE" sz="1400" dirty="0">
              <a:solidFill>
                <a:srgbClr val="7F7F7F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94667" y="3426850"/>
            <a:ext cx="2901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rgbClr val="7F7F7F"/>
                </a:solidFill>
              </a:rPr>
              <a:t>Schulfächer</a:t>
            </a:r>
            <a:endParaRPr lang="de-DE" sz="1400" dirty="0">
              <a:solidFill>
                <a:srgbClr val="7F7F7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591921" y="2731482"/>
            <a:ext cx="386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558ED5"/>
                </a:solidFill>
                <a:latin typeface="Wingdings"/>
                <a:ea typeface="Wingdings"/>
                <a:cs typeface="Wingdings"/>
              </a:rPr>
              <a:t></a:t>
            </a:r>
            <a:endParaRPr lang="de-DE" dirty="0">
              <a:solidFill>
                <a:srgbClr val="558ED5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467079" y="2705448"/>
            <a:ext cx="386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558ED5"/>
                </a:solidFill>
                <a:latin typeface="Wingdings"/>
                <a:ea typeface="Wingdings"/>
                <a:cs typeface="Wingdings"/>
              </a:rPr>
              <a:t></a:t>
            </a:r>
            <a:endParaRPr lang="de-DE" dirty="0">
              <a:solidFill>
                <a:srgbClr val="558ED5"/>
              </a:solidFill>
            </a:endParaRPr>
          </a:p>
        </p:txBody>
      </p:sp>
      <p:pic>
        <p:nvPicPr>
          <p:cNvPr id="14" name="Bild 13" descr="MOOC it! flye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167" y="472844"/>
            <a:ext cx="1672167" cy="42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9298" y="3736576"/>
            <a:ext cx="5352702" cy="2996283"/>
          </a:xfrm>
          <a:prstGeom prst="rect">
            <a:avLst/>
          </a:prstGeom>
        </p:spPr>
      </p:pic>
      <p:pic>
        <p:nvPicPr>
          <p:cNvPr id="8" name="Bild 7" descr="Bildschirmfoto 2015-11-19 um 09.08.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026" y="3797333"/>
            <a:ext cx="3059312" cy="224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0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Microsoft Macintosh PowerPoint</Application>
  <PresentationFormat>Bildschirmpräsentation (4:3)</PresentationFormat>
  <Paragraphs>105</Paragraphs>
  <Slides>20</Slides>
  <Notes>4</Notes>
  <HiddenSlides>1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2" baseType="lpstr">
      <vt:lpstr>Office-Design</vt:lpstr>
      <vt:lpstr>Dokument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JJJ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 Joblin</dc:creator>
  <cp:lastModifiedBy>J Joblin</cp:lastModifiedBy>
  <cp:revision>91</cp:revision>
  <cp:lastPrinted>2015-12-08T11:52:26Z</cp:lastPrinted>
  <dcterms:created xsi:type="dcterms:W3CDTF">2015-09-24T13:05:26Z</dcterms:created>
  <dcterms:modified xsi:type="dcterms:W3CDTF">2016-03-01T08:53:52Z</dcterms:modified>
</cp:coreProperties>
</file>